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74" r:id="rId6"/>
    <p:sldId id="299" r:id="rId7"/>
    <p:sldId id="304" r:id="rId8"/>
    <p:sldId id="305" r:id="rId9"/>
    <p:sldId id="303" r:id="rId10"/>
    <p:sldId id="302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EC8FC05-0030-435F-9EDF-9B3D593FA8F0}">
          <p14:sldIdLst>
            <p14:sldId id="286"/>
            <p14:sldId id="274"/>
            <p14:sldId id="299"/>
            <p14:sldId id="304"/>
            <p14:sldId id="305"/>
            <p14:sldId id="303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96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>
      <p:cViewPr varScale="1">
        <p:scale>
          <a:sx n="75" d="100"/>
          <a:sy n="75" d="100"/>
        </p:scale>
        <p:origin x="972" y="60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33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iott-Huhmann, Robin" userId="S::e146629@ameren.com::a10831e6-f722-4c09-9140-8b3d8bff22d2" providerId="AD" clId="Web-{0734980F-82D9-4A71-8423-80D5ABF99BF1}"/>
    <pc:docChg chg="modSld">
      <pc:chgData name="Elliott-Huhmann, Robin" userId="S::e146629@ameren.com::a10831e6-f722-4c09-9140-8b3d8bff22d2" providerId="AD" clId="Web-{0734980F-82D9-4A71-8423-80D5ABF99BF1}" dt="2018-09-21T19:36:30.903" v="3" actId="20577"/>
      <pc:docMkLst>
        <pc:docMk/>
      </pc:docMkLst>
      <pc:sldChg chg="modSp">
        <pc:chgData name="Elliott-Huhmann, Robin" userId="S::e146629@ameren.com::a10831e6-f722-4c09-9140-8b3d8bff22d2" providerId="AD" clId="Web-{0734980F-82D9-4A71-8423-80D5ABF99BF1}" dt="2018-09-21T19:36:30.903" v="2" actId="20577"/>
        <pc:sldMkLst>
          <pc:docMk/>
          <pc:sldMk cId="729861582" sldId="305"/>
        </pc:sldMkLst>
        <pc:spChg chg="mod">
          <ac:chgData name="Elliott-Huhmann, Robin" userId="S::e146629@ameren.com::a10831e6-f722-4c09-9140-8b3d8bff22d2" providerId="AD" clId="Web-{0734980F-82D9-4A71-8423-80D5ABF99BF1}" dt="2018-09-21T19:36:30.903" v="2" actId="20577"/>
          <ac:spMkLst>
            <pc:docMk/>
            <pc:sldMk cId="729861582" sldId="305"/>
            <ac:spMk id="3" creationId="{00000000-0000-0000-0000-000000000000}"/>
          </ac:spMkLst>
        </pc:spChg>
      </pc:sldChg>
    </pc:docChg>
  </pc:docChgLst>
  <pc:docChgLst>
    <pc:chgData name="Elliott-Huhmann, Robin" userId="S::e146629@ameren.com::a10831e6-f722-4c09-9140-8b3d8bff22d2" providerId="AD" clId="Web-{6DBAFEBA-4309-4258-8CFF-15AFBCEB036A}"/>
    <pc:docChg chg="modSld">
      <pc:chgData name="Elliott-Huhmann, Robin" userId="S::e146629@ameren.com::a10831e6-f722-4c09-9140-8b3d8bff22d2" providerId="AD" clId="Web-{6DBAFEBA-4309-4258-8CFF-15AFBCEB036A}" dt="2018-12-14T22:30:59.531" v="4"/>
      <pc:docMkLst>
        <pc:docMk/>
      </pc:docMkLst>
      <pc:sldChg chg="modSp">
        <pc:chgData name="Elliott-Huhmann, Robin" userId="S::e146629@ameren.com::a10831e6-f722-4c09-9140-8b3d8bff22d2" providerId="AD" clId="Web-{6DBAFEBA-4309-4258-8CFF-15AFBCEB036A}" dt="2018-12-14T22:30:59.531" v="4"/>
        <pc:sldMkLst>
          <pc:docMk/>
          <pc:sldMk cId="1346795136" sldId="303"/>
        </pc:sldMkLst>
        <pc:graphicFrameChg chg="mod modGraphic">
          <ac:chgData name="Elliott-Huhmann, Robin" userId="S::e146629@ameren.com::a10831e6-f722-4c09-9140-8b3d8bff22d2" providerId="AD" clId="Web-{6DBAFEBA-4309-4258-8CFF-15AFBCEB036A}" dt="2018-12-14T22:30:59.531" v="4"/>
          <ac:graphicFrameMkLst>
            <pc:docMk/>
            <pc:sldMk cId="1346795136" sldId="303"/>
            <ac:graphicFrameMk id="18" creationId="{00000000-0000-0000-0000-000000000000}"/>
          </ac:graphicFrameMkLst>
        </pc:graphicFrameChg>
      </pc:sldChg>
    </pc:docChg>
  </pc:docChgLst>
  <pc:docChgLst>
    <pc:chgData name="Elliott-Huhmann, Robin" userId="S::e146629@ameren.com::a10831e6-f722-4c09-9140-8b3d8bff22d2" providerId="AD" clId="Web-{F479B8AB-FFAA-4E2A-978F-057C50CAE5D6}"/>
    <pc:docChg chg="modSld">
      <pc:chgData name="Elliott-Huhmann, Robin" userId="S::e146629@ameren.com::a10831e6-f722-4c09-9140-8b3d8bff22d2" providerId="AD" clId="Web-{F479B8AB-FFAA-4E2A-978F-057C50CAE5D6}" dt="2018-09-19T15:55:09.252" v="11"/>
      <pc:docMkLst>
        <pc:docMk/>
      </pc:docMkLst>
      <pc:sldChg chg="modSp">
        <pc:chgData name="Elliott-Huhmann, Robin" userId="S::e146629@ameren.com::a10831e6-f722-4c09-9140-8b3d8bff22d2" providerId="AD" clId="Web-{F479B8AB-FFAA-4E2A-978F-057C50CAE5D6}" dt="2018-09-19T15:55:09.252" v="11"/>
        <pc:sldMkLst>
          <pc:docMk/>
          <pc:sldMk cId="1346795136" sldId="303"/>
        </pc:sldMkLst>
        <pc:graphicFrameChg chg="mod modGraphic">
          <ac:chgData name="Elliott-Huhmann, Robin" userId="S::e146629@ameren.com::a10831e6-f722-4c09-9140-8b3d8bff22d2" providerId="AD" clId="Web-{F479B8AB-FFAA-4E2A-978F-057C50CAE5D6}" dt="2018-09-19T15:55:09.252" v="11"/>
          <ac:graphicFrameMkLst>
            <pc:docMk/>
            <pc:sldMk cId="1346795136" sldId="303"/>
            <ac:graphicFrameMk id="18" creationId="{00000000-0000-0000-0000-000000000000}"/>
          </ac:graphicFrameMkLst>
        </pc:graphicFrameChg>
      </pc:sldChg>
      <pc:sldChg chg="modSp">
        <pc:chgData name="Elliott-Huhmann, Robin" userId="S::e146629@ameren.com::a10831e6-f722-4c09-9140-8b3d8bff22d2" providerId="AD" clId="Web-{F479B8AB-FFAA-4E2A-978F-057C50CAE5D6}" dt="2018-09-19T15:54:53.001" v="2" actId="20577"/>
        <pc:sldMkLst>
          <pc:docMk/>
          <pc:sldMk cId="729861582" sldId="305"/>
        </pc:sldMkLst>
        <pc:spChg chg="mod">
          <ac:chgData name="Elliott-Huhmann, Robin" userId="S::e146629@ameren.com::a10831e6-f722-4c09-9140-8b3d8bff22d2" providerId="AD" clId="Web-{F479B8AB-FFAA-4E2A-978F-057C50CAE5D6}" dt="2018-09-19T15:54:53.001" v="2" actId="20577"/>
          <ac:spMkLst>
            <pc:docMk/>
            <pc:sldMk cId="729861582" sldId="305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F4B1D6-A14A-49F3-89E4-646CEBC8D853}" type="datetimeFigureOut">
              <a:rPr lang="en-US" smtClean="0"/>
              <a:pPr/>
              <a:t>03/29/2019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268B0F9-4B29-49D0-94BF-1057169437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968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38AFA1-D132-442E-B1AC-DD849B4F33A0}" type="datetimeFigureOut">
              <a:rPr lang="en-US" smtClean="0"/>
              <a:pPr/>
              <a:t>03/29/2019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063833F-694C-4799-B24A-5D2F9A3FCED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4566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971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35052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829419"/>
            <a:ext cx="2393651" cy="9523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38800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87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4" name="Group 3"/>
            <p:cNvGrpSpPr/>
            <p:nvPr userDrawn="1"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692"/>
              <a:stretch/>
            </p:blipFill>
            <p:spPr>
              <a:xfrm>
                <a:off x="0" y="0"/>
                <a:ext cx="9144000" cy="160020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83" y="5955867"/>
                <a:ext cx="1139858" cy="902133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791200"/>
              <a:ext cx="3459893" cy="101943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83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0510" y="0"/>
            <a:ext cx="9622140" cy="6858000"/>
            <a:chOff x="10510" y="0"/>
            <a:chExt cx="9622140" cy="6858000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8999" y="59056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5955867"/>
              <a:ext cx="1042330" cy="902133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0"/>
              <a:ext cx="9143245" cy="707078"/>
            </a:xfrm>
            <a:prstGeom prst="rect">
              <a:avLst/>
            </a:prstGeom>
          </p:spPr>
        </p:pic>
      </p:grp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625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882" y="0"/>
            <a:ext cx="9640533" cy="6886903"/>
            <a:chOff x="-7882" y="0"/>
            <a:chExt cx="9640533" cy="6886903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000" y="58294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21" y="5984770"/>
              <a:ext cx="1139858" cy="90213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882" y="0"/>
              <a:ext cx="9143245" cy="572977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57200" y="6188075"/>
            <a:ext cx="457200" cy="2889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74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838200" y="99008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437376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66"/>
            <a:ext cx="9632651" cy="6857434"/>
            <a:chOff x="0" y="566"/>
            <a:chExt cx="9632651" cy="6857434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0" y="566"/>
              <a:ext cx="9632651" cy="6857434"/>
              <a:chOff x="0" y="566"/>
              <a:chExt cx="9632651" cy="6857434"/>
            </a:xfrm>
          </p:grpSpPr>
          <p:pic>
            <p:nvPicPr>
              <p:cNvPr id="4" name="Picture 3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39000" y="381000"/>
                <a:ext cx="2393651" cy="952381"/>
              </a:xfrm>
              <a:prstGeom prst="rect">
                <a:avLst/>
              </a:prstGeom>
            </p:spPr>
          </p:pic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566"/>
                <a:ext cx="926515" cy="6857434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838567"/>
              <a:ext cx="3459893" cy="1019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0681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21021" y="5882407"/>
            <a:ext cx="9143245" cy="975593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7391400" y="6248400"/>
            <a:ext cx="457200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5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62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1"/>
          <a:stretch/>
        </p:blipFill>
        <p:spPr>
          <a:xfrm flipV="1">
            <a:off x="0" y="5456380"/>
            <a:ext cx="9144000" cy="140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355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1524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58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</p:spTree>
    <p:extLst>
      <p:ext uri="{BB962C8B-B14F-4D97-AF65-F5344CB8AC3E}">
        <p14:creationId xmlns:p14="http://schemas.microsoft.com/office/powerpoint/2010/main" val="4156332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15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06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5643651"/>
            <a:ext cx="2286000" cy="9095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4953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5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19050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23622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872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768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816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81000"/>
            <a:ext cx="2393651" cy="9523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953000" cy="685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47038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63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0" y="5649849"/>
            <a:ext cx="2417572" cy="96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700"/>
            <a:ext cx="5053584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08083"/>
            <a:ext cx="9144000" cy="42275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715000"/>
            <a:ext cx="2393651" cy="9523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8644" y="5931243"/>
            <a:ext cx="3145357" cy="9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32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8620"/>
            <a:ext cx="9144000" cy="6080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860" y="5562600"/>
            <a:ext cx="287274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16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0574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2590800"/>
            <a:ext cx="34290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172594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276600" y="3276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352800" y="3810000"/>
            <a:ext cx="3429001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4095101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24003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495800" y="2933700"/>
            <a:ext cx="35814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0"/>
            <a:ext cx="9829800" cy="6829097"/>
            <a:chOff x="0" y="0"/>
            <a:chExt cx="9829800" cy="682909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7711" y="0"/>
              <a:ext cx="2316289" cy="19993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024830"/>
              <a:ext cx="7558416" cy="180426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0" y="477613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800" y="5186516"/>
              <a:ext cx="2981325" cy="11862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581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1D3C6-C929-44A3-9E99-15BCCD85AB13}" type="datetime1">
              <a:rPr lang="en-US" smtClean="0"/>
              <a:pPr/>
              <a:t>03/29/2019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36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8" r:id="rId3"/>
    <p:sldLayoutId id="2147483667" r:id="rId4"/>
    <p:sldLayoutId id="2147483650" r:id="rId5"/>
    <p:sldLayoutId id="2147483651" r:id="rId6"/>
    <p:sldLayoutId id="2147483672" r:id="rId7"/>
    <p:sldLayoutId id="2147483675" r:id="rId8"/>
    <p:sldLayoutId id="2147483673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74" r:id="rId1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28600" y="2971800"/>
            <a:ext cx="4724400" cy="7620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2800" dirty="0"/>
              <a:t>Operational Readiness Review Board</a:t>
            </a:r>
          </a:p>
          <a:p>
            <a:pPr algn="ctr"/>
            <a:r>
              <a:rPr lang="en-US" sz="2800" dirty="0"/>
              <a:t>Meeting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28600" y="3733800"/>
            <a:ext cx="4308302" cy="533400"/>
          </a:xfrm>
        </p:spPr>
        <p:txBody>
          <a:bodyPr>
            <a:noAutofit/>
          </a:bodyPr>
          <a:lstStyle/>
          <a:p>
            <a:pPr algn="ctr"/>
            <a:r>
              <a:rPr lang="en-US" sz="1200" dirty="0" smtClean="0"/>
              <a:t>Date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1312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 Black" panose="020B0A04020102020204" pitchFamily="34" charset="0"/>
              </a:rPr>
              <a:t>Agenda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1447801"/>
            <a:ext cx="8382000" cy="3810000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6158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5867400" y="5897696"/>
            <a:ext cx="2819400" cy="592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Service Order </a:t>
            </a:r>
            <a:r>
              <a:rPr lang="en-US" sz="2400" dirty="0">
                <a:latin typeface="Arial Black" panose="020B0A04020102020204" pitchFamily="34" charset="0"/>
              </a:rPr>
              <a:t>- Introduction to ORRB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1344557"/>
            <a:ext cx="8991600" cy="4939144"/>
          </a:xfrm>
        </p:spPr>
        <p:txBody>
          <a:bodyPr>
            <a:normAutofit/>
          </a:bodyPr>
          <a:lstStyle/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Project Background</a:t>
            </a:r>
            <a:endParaRPr lang="en-US" sz="20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1400" dirty="0"/>
              <a:t>The Enhanced Service Order Product team will drive digital customer engagement, enhance the customer experience, optimize operational efficiencies and increase customer affordability associated to Ameren's service order </a:t>
            </a:r>
            <a:r>
              <a:rPr lang="en-US" sz="1400" dirty="0" smtClean="0"/>
              <a:t>processes.</a:t>
            </a:r>
            <a:endParaRPr lang="en-US" sz="1400" dirty="0"/>
          </a:p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Project Scope</a:t>
            </a:r>
          </a:p>
          <a:p>
            <a:pPr lvl="1"/>
            <a:r>
              <a:rPr lang="en-US" sz="1400" dirty="0" smtClean="0"/>
              <a:t>Explore </a:t>
            </a:r>
            <a:r>
              <a:rPr lang="en-US" sz="1400" dirty="0"/>
              <a:t>and implement new and/or optimize service order processes specific to two journeys: Start, Stop and Transfer Service. </a:t>
            </a:r>
          </a:p>
          <a:p>
            <a:pPr lvl="1"/>
            <a:r>
              <a:rPr lang="en-US" sz="1400" dirty="0" smtClean="0"/>
              <a:t>Identify </a:t>
            </a:r>
            <a:r>
              <a:rPr lang="en-US" sz="1400" dirty="0"/>
              <a:t>drivers of customer satisfaction and create actionable voice of the customer metrics for Start, Stop and Transfer Service.</a:t>
            </a:r>
          </a:p>
          <a:p>
            <a:pPr lvl="1"/>
            <a:r>
              <a:rPr lang="en-US" sz="1400" dirty="0" smtClean="0"/>
              <a:t>Define </a:t>
            </a:r>
            <a:r>
              <a:rPr lang="en-US" sz="1400" dirty="0"/>
              <a:t>the MVP for Start, Stop and Transfer Service.</a:t>
            </a:r>
          </a:p>
          <a:p>
            <a:pPr lvl="1"/>
            <a:r>
              <a:rPr lang="en-US" sz="1400" dirty="0" smtClean="0"/>
              <a:t>Establish </a:t>
            </a:r>
            <a:r>
              <a:rPr lang="en-US" sz="1400" dirty="0"/>
              <a:t>a backlog of user stories that the enhanced service order team will use to deliver the initial release for the MVP and for future releases.</a:t>
            </a:r>
          </a:p>
          <a:p>
            <a:pPr lvl="1"/>
            <a:r>
              <a:rPr lang="en-US" sz="1400" dirty="0" smtClean="0"/>
              <a:t>Develop </a:t>
            </a:r>
            <a:r>
              <a:rPr lang="en-US" sz="1400" dirty="0"/>
              <a:t>KPIs and metrics to track the impact of the MVP</a:t>
            </a:r>
          </a:p>
          <a:p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Application </a:t>
            </a:r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owner/team name</a:t>
            </a:r>
          </a:p>
          <a:p>
            <a:pPr lvl="1"/>
            <a:r>
              <a:rPr lang="en-US" sz="1100" b="1" dirty="0">
                <a:solidFill>
                  <a:schemeClr val="tx1"/>
                </a:solidFill>
              </a:rPr>
              <a:t>Team; individuals involved</a:t>
            </a:r>
          </a:p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Tentative Schedule &amp; Key Milestones</a:t>
            </a:r>
          </a:p>
          <a:p>
            <a:pPr marL="457200" lvl="1" indent="0">
              <a:buNone/>
            </a:pPr>
            <a:r>
              <a:rPr lang="en-US" sz="16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47622" y="5677704"/>
            <a:ext cx="5950677" cy="337149"/>
            <a:chOff x="1830" y="1344"/>
            <a:chExt cx="4074" cy="28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564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5225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885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545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206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867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528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188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849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09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169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830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</p:grpSp>
      <p:sp>
        <p:nvSpPr>
          <p:cNvPr id="44" name="Rectangle 121"/>
          <p:cNvSpPr>
            <a:spLocks noChangeArrowheads="1"/>
          </p:cNvSpPr>
          <p:nvPr/>
        </p:nvSpPr>
        <p:spPr bwMode="auto">
          <a:xfrm>
            <a:off x="394855" y="5257800"/>
            <a:ext cx="2252767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45" name="Rectangle 122"/>
          <p:cNvSpPr>
            <a:spLocks noChangeArrowheads="1"/>
          </p:cNvSpPr>
          <p:nvPr/>
        </p:nvSpPr>
        <p:spPr bwMode="auto">
          <a:xfrm>
            <a:off x="8101771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46" name="Rectangle 123"/>
          <p:cNvSpPr>
            <a:spLocks noChangeArrowheads="1"/>
          </p:cNvSpPr>
          <p:nvPr/>
        </p:nvSpPr>
        <p:spPr bwMode="auto">
          <a:xfrm>
            <a:off x="7606775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47" name="Rectangle 124"/>
          <p:cNvSpPr>
            <a:spLocks noChangeArrowheads="1"/>
          </p:cNvSpPr>
          <p:nvPr/>
        </p:nvSpPr>
        <p:spPr bwMode="auto">
          <a:xfrm>
            <a:off x="7110246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Oct</a:t>
            </a:r>
          </a:p>
        </p:txBody>
      </p:sp>
      <p:sp>
        <p:nvSpPr>
          <p:cNvPr id="48" name="Rectangle 125"/>
          <p:cNvSpPr>
            <a:spLocks noChangeArrowheads="1"/>
          </p:cNvSpPr>
          <p:nvPr/>
        </p:nvSpPr>
        <p:spPr bwMode="auto">
          <a:xfrm>
            <a:off x="6613718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Sep</a:t>
            </a:r>
          </a:p>
        </p:txBody>
      </p:sp>
      <p:sp>
        <p:nvSpPr>
          <p:cNvPr id="49" name="Rectangle 126"/>
          <p:cNvSpPr>
            <a:spLocks noChangeArrowheads="1"/>
          </p:cNvSpPr>
          <p:nvPr/>
        </p:nvSpPr>
        <p:spPr bwMode="auto">
          <a:xfrm>
            <a:off x="6118723" y="5257800"/>
            <a:ext cx="494995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Aug</a:t>
            </a:r>
          </a:p>
        </p:txBody>
      </p:sp>
      <p:sp>
        <p:nvSpPr>
          <p:cNvPr id="50" name="Rectangle 127"/>
          <p:cNvSpPr>
            <a:spLocks noChangeArrowheads="1"/>
          </p:cNvSpPr>
          <p:nvPr/>
        </p:nvSpPr>
        <p:spPr bwMode="auto">
          <a:xfrm>
            <a:off x="5622195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Jul</a:t>
            </a:r>
          </a:p>
        </p:txBody>
      </p:sp>
      <p:sp>
        <p:nvSpPr>
          <p:cNvPr id="51" name="Rectangle 128"/>
          <p:cNvSpPr>
            <a:spLocks noChangeArrowheads="1"/>
          </p:cNvSpPr>
          <p:nvPr/>
        </p:nvSpPr>
        <p:spPr bwMode="auto">
          <a:xfrm>
            <a:off x="5127198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Jun</a:t>
            </a:r>
          </a:p>
        </p:txBody>
      </p:sp>
      <p:sp>
        <p:nvSpPr>
          <p:cNvPr id="52" name="Rectangle 129"/>
          <p:cNvSpPr>
            <a:spLocks noChangeArrowheads="1"/>
          </p:cNvSpPr>
          <p:nvPr/>
        </p:nvSpPr>
        <p:spPr bwMode="auto">
          <a:xfrm>
            <a:off x="4630670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Rectangle 130"/>
          <p:cNvSpPr>
            <a:spLocks noChangeArrowheads="1"/>
          </p:cNvSpPr>
          <p:nvPr/>
        </p:nvSpPr>
        <p:spPr bwMode="auto">
          <a:xfrm>
            <a:off x="4135675" y="5257800"/>
            <a:ext cx="494995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Apr</a:t>
            </a:r>
          </a:p>
        </p:txBody>
      </p:sp>
      <p:sp>
        <p:nvSpPr>
          <p:cNvPr id="54" name="Rectangle 131"/>
          <p:cNvSpPr>
            <a:spLocks noChangeArrowheads="1"/>
          </p:cNvSpPr>
          <p:nvPr/>
        </p:nvSpPr>
        <p:spPr bwMode="auto">
          <a:xfrm>
            <a:off x="3639147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Mar</a:t>
            </a:r>
          </a:p>
        </p:txBody>
      </p:sp>
      <p:sp>
        <p:nvSpPr>
          <p:cNvPr id="55" name="Rectangle 132"/>
          <p:cNvSpPr>
            <a:spLocks noChangeArrowheads="1"/>
          </p:cNvSpPr>
          <p:nvPr/>
        </p:nvSpPr>
        <p:spPr bwMode="auto">
          <a:xfrm>
            <a:off x="3144150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Feb</a:t>
            </a:r>
          </a:p>
        </p:txBody>
      </p:sp>
      <p:sp>
        <p:nvSpPr>
          <p:cNvPr id="56" name="Rectangle 133"/>
          <p:cNvSpPr>
            <a:spLocks noChangeArrowheads="1"/>
          </p:cNvSpPr>
          <p:nvPr/>
        </p:nvSpPr>
        <p:spPr bwMode="auto">
          <a:xfrm>
            <a:off x="2647622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Jan</a:t>
            </a:r>
          </a:p>
        </p:txBody>
      </p:sp>
      <p:sp>
        <p:nvSpPr>
          <p:cNvPr id="57" name="Rectangle 134"/>
          <p:cNvSpPr>
            <a:spLocks noChangeArrowheads="1"/>
          </p:cNvSpPr>
          <p:nvPr/>
        </p:nvSpPr>
        <p:spPr bwMode="auto">
          <a:xfrm>
            <a:off x="394855" y="5673106"/>
            <a:ext cx="2252767" cy="337149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l"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Project XYZ</a:t>
            </a:r>
          </a:p>
        </p:txBody>
      </p:sp>
      <p:sp>
        <p:nvSpPr>
          <p:cNvPr id="60" name="Rectangle 143"/>
          <p:cNvSpPr>
            <a:spLocks noChangeArrowheads="1"/>
          </p:cNvSpPr>
          <p:nvPr/>
        </p:nvSpPr>
        <p:spPr bwMode="auto">
          <a:xfrm>
            <a:off x="2658647" y="5676644"/>
            <a:ext cx="594093" cy="330072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76478" y="6262302"/>
            <a:ext cx="990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Planning</a:t>
            </a:r>
          </a:p>
        </p:txBody>
      </p:sp>
      <p:sp>
        <p:nvSpPr>
          <p:cNvPr id="64" name="Rectangle 143"/>
          <p:cNvSpPr>
            <a:spLocks noChangeArrowheads="1"/>
          </p:cNvSpPr>
          <p:nvPr/>
        </p:nvSpPr>
        <p:spPr bwMode="auto">
          <a:xfrm>
            <a:off x="2314241" y="6181566"/>
            <a:ext cx="198678" cy="330072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48569" y="6283701"/>
            <a:ext cx="1097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Execution</a:t>
            </a:r>
          </a:p>
        </p:txBody>
      </p:sp>
      <p:sp>
        <p:nvSpPr>
          <p:cNvPr id="66" name="Rectangle 143"/>
          <p:cNvSpPr>
            <a:spLocks noChangeArrowheads="1"/>
          </p:cNvSpPr>
          <p:nvPr/>
        </p:nvSpPr>
        <p:spPr bwMode="auto">
          <a:xfrm>
            <a:off x="3263765" y="5680183"/>
            <a:ext cx="473109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7" name="Rectangle 143"/>
          <p:cNvSpPr>
            <a:spLocks noChangeArrowheads="1"/>
          </p:cNvSpPr>
          <p:nvPr/>
        </p:nvSpPr>
        <p:spPr bwMode="auto">
          <a:xfrm>
            <a:off x="3590151" y="6191958"/>
            <a:ext cx="21764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8" name="Rectangle 143"/>
          <p:cNvSpPr>
            <a:spLocks noChangeArrowheads="1"/>
          </p:cNvSpPr>
          <p:nvPr/>
        </p:nvSpPr>
        <p:spPr bwMode="auto">
          <a:xfrm>
            <a:off x="3806576" y="5663742"/>
            <a:ext cx="1050772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927977" y="6283702"/>
            <a:ext cx="1097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Implement</a:t>
            </a:r>
          </a:p>
          <a:p>
            <a:r>
              <a:rPr lang="en-US" sz="1200" b="1" dirty="0">
                <a:latin typeface="Arial Black" panose="020B0A04020102020204" pitchFamily="34" charset="0"/>
              </a:rPr>
              <a:t>Go-Live</a:t>
            </a:r>
          </a:p>
        </p:txBody>
      </p:sp>
      <p:sp>
        <p:nvSpPr>
          <p:cNvPr id="71" name="Rectangle 143"/>
          <p:cNvSpPr>
            <a:spLocks noChangeArrowheads="1"/>
          </p:cNvSpPr>
          <p:nvPr/>
        </p:nvSpPr>
        <p:spPr bwMode="auto">
          <a:xfrm>
            <a:off x="4929650" y="6172200"/>
            <a:ext cx="216424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2" name="Rectangle 143"/>
          <p:cNvSpPr>
            <a:spLocks noChangeArrowheads="1"/>
          </p:cNvSpPr>
          <p:nvPr/>
        </p:nvSpPr>
        <p:spPr bwMode="auto">
          <a:xfrm>
            <a:off x="3729980" y="5676379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3" name="Rectangle 143"/>
          <p:cNvSpPr>
            <a:spLocks noChangeArrowheads="1"/>
          </p:cNvSpPr>
          <p:nvPr/>
        </p:nvSpPr>
        <p:spPr bwMode="auto">
          <a:xfrm>
            <a:off x="7862457" y="5651592"/>
            <a:ext cx="152400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58" name="Rectangle 143"/>
          <p:cNvSpPr>
            <a:spLocks noChangeArrowheads="1"/>
          </p:cNvSpPr>
          <p:nvPr/>
        </p:nvSpPr>
        <p:spPr bwMode="auto">
          <a:xfrm>
            <a:off x="4800600" y="5664200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59" name="Rectangle 143"/>
          <p:cNvSpPr>
            <a:spLocks noChangeArrowheads="1"/>
          </p:cNvSpPr>
          <p:nvPr/>
        </p:nvSpPr>
        <p:spPr bwMode="auto">
          <a:xfrm>
            <a:off x="5410200" y="5664200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1" name="Rectangle 143"/>
          <p:cNvSpPr>
            <a:spLocks noChangeArrowheads="1"/>
          </p:cNvSpPr>
          <p:nvPr/>
        </p:nvSpPr>
        <p:spPr bwMode="auto">
          <a:xfrm>
            <a:off x="6284618" y="5664328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2" name="Rectangle 143"/>
          <p:cNvSpPr>
            <a:spLocks noChangeArrowheads="1"/>
          </p:cNvSpPr>
          <p:nvPr/>
        </p:nvSpPr>
        <p:spPr bwMode="auto">
          <a:xfrm>
            <a:off x="6879331" y="5651592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9" name="Rectangle 143"/>
          <p:cNvSpPr>
            <a:spLocks noChangeArrowheads="1"/>
          </p:cNvSpPr>
          <p:nvPr/>
        </p:nvSpPr>
        <p:spPr bwMode="auto">
          <a:xfrm>
            <a:off x="7350069" y="5663093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5" name="Rectangle 143"/>
          <p:cNvSpPr>
            <a:spLocks noChangeArrowheads="1"/>
          </p:cNvSpPr>
          <p:nvPr/>
        </p:nvSpPr>
        <p:spPr bwMode="auto">
          <a:xfrm>
            <a:off x="4898202" y="5663742"/>
            <a:ext cx="508385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6" name="Rectangle 143"/>
          <p:cNvSpPr>
            <a:spLocks noChangeArrowheads="1"/>
          </p:cNvSpPr>
          <p:nvPr/>
        </p:nvSpPr>
        <p:spPr bwMode="auto">
          <a:xfrm>
            <a:off x="5490486" y="5666220"/>
            <a:ext cx="81799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7" name="Rectangle 143"/>
          <p:cNvSpPr>
            <a:spLocks noChangeArrowheads="1"/>
          </p:cNvSpPr>
          <p:nvPr/>
        </p:nvSpPr>
        <p:spPr bwMode="auto">
          <a:xfrm>
            <a:off x="6385908" y="5664328"/>
            <a:ext cx="52634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8" name="Rectangle 143"/>
          <p:cNvSpPr>
            <a:spLocks noChangeArrowheads="1"/>
          </p:cNvSpPr>
          <p:nvPr/>
        </p:nvSpPr>
        <p:spPr bwMode="auto">
          <a:xfrm>
            <a:off x="7454926" y="5663093"/>
            <a:ext cx="473109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9" name="Rectangle 143"/>
          <p:cNvSpPr>
            <a:spLocks noChangeArrowheads="1"/>
          </p:cNvSpPr>
          <p:nvPr/>
        </p:nvSpPr>
        <p:spPr bwMode="auto">
          <a:xfrm>
            <a:off x="6986981" y="5664328"/>
            <a:ext cx="365898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0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</a:t>
            </a:r>
            <a:r>
              <a:rPr lang="en-US" sz="2400" dirty="0">
                <a:latin typeface="Arial Black" panose="020B0A04020102020204" pitchFamily="34" charset="0"/>
              </a:rPr>
              <a:t>Service </a:t>
            </a:r>
            <a:r>
              <a:rPr lang="en-US" sz="2400" dirty="0" smtClean="0">
                <a:latin typeface="Arial Black" panose="020B0A04020102020204" pitchFamily="34" charset="0"/>
              </a:rPr>
              <a:t>Order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smtClean="0">
                <a:latin typeface="+mn-lt"/>
              </a:rPr>
              <a:t>- Technologies </a:t>
            </a:r>
            <a:r>
              <a:rPr lang="en-US" sz="2400" b="1" dirty="0">
                <a:latin typeface="+mn-lt"/>
              </a:rPr>
              <a:t>Used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Microsoft </a:t>
            </a:r>
            <a:r>
              <a:rPr lang="en-US" dirty="0" err="1" smtClean="0"/>
              <a:t>Sql</a:t>
            </a:r>
            <a:r>
              <a:rPr lang="en-US" dirty="0" smtClean="0"/>
              <a:t> </a:t>
            </a:r>
            <a:r>
              <a:rPr lang="en-US" dirty="0"/>
              <a:t>as the </a:t>
            </a:r>
            <a:r>
              <a:rPr lang="en-US" dirty="0" smtClean="0"/>
              <a:t>database</a:t>
            </a:r>
            <a:endParaRPr lang="en-US" dirty="0"/>
          </a:p>
          <a:p>
            <a:r>
              <a:rPr lang="en-US" dirty="0" err="1" smtClean="0"/>
              <a:t>.</a:t>
            </a:r>
            <a:r>
              <a:rPr lang="en-US" dirty="0" err="1"/>
              <a:t>Net</a:t>
            </a:r>
            <a:r>
              <a:rPr lang="en-US" dirty="0"/>
              <a:t> application/IIS version </a:t>
            </a:r>
            <a:r>
              <a:rPr lang="en-US" dirty="0" smtClean="0"/>
              <a:t>7</a:t>
            </a:r>
            <a:endParaRPr lang="en-US" dirty="0"/>
          </a:p>
          <a:p>
            <a:r>
              <a:rPr lang="en-US" dirty="0" err="1" smtClean="0"/>
              <a:t>Mulesoft</a:t>
            </a:r>
            <a:r>
              <a:rPr lang="en-US" dirty="0" smtClean="0"/>
              <a:t> APIs</a:t>
            </a:r>
            <a:endParaRPr lang="en-US" dirty="0"/>
          </a:p>
          <a:p>
            <a:r>
              <a:rPr lang="en-US" dirty="0" err="1" smtClean="0"/>
              <a:t>Sitecore</a:t>
            </a:r>
            <a:r>
              <a:rPr lang="en-US" dirty="0" smtClean="0"/>
              <a:t> CMS Platform</a:t>
            </a:r>
          </a:p>
          <a:p>
            <a:r>
              <a:rPr lang="en-US" dirty="0" smtClean="0"/>
              <a:t>Angular </a:t>
            </a:r>
            <a:endParaRPr lang="en-US" dirty="0"/>
          </a:p>
          <a:p>
            <a:r>
              <a:rPr lang="en-US" dirty="0" smtClean="0"/>
              <a:t>Cobol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59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+mn-lt"/>
              </a:rPr>
              <a:t>Data flow diagram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26213"/>
            <a:ext cx="5094920" cy="515078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0" y="1447800"/>
            <a:ext cx="8229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TBA: Need to work with CSS</a:t>
            </a:r>
            <a:endParaRPr lang="en-US" sz="24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986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Service Order – </a:t>
            </a:r>
            <a:r>
              <a:rPr lang="en-US" sz="2400" dirty="0">
                <a:latin typeface="Arial Black" panose="020B0A04020102020204" pitchFamily="34" charset="0"/>
              </a:rPr>
              <a:t>Impacts to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085107"/>
            <a:ext cx="266700" cy="2164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713141"/>
            <a:ext cx="209550" cy="2164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026167"/>
            <a:ext cx="209550" cy="2164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320758"/>
            <a:ext cx="228600" cy="2164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9482" y="4055575"/>
            <a:ext cx="228600" cy="2164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9482" y="5080812"/>
            <a:ext cx="228600" cy="2164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5627" y="4392754"/>
            <a:ext cx="228600" cy="21647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4691" y="1978655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b="1" i="1" dirty="0"/>
              <a:t>Note: Impacts below were identified by the project team and need to be validated by the Operations Readiness Board 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362697"/>
              </p:ext>
            </p:extLst>
          </p:nvPr>
        </p:nvGraphicFramePr>
        <p:xfrm>
          <a:off x="685800" y="1348738"/>
          <a:ext cx="7962900" cy="487225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688436857"/>
                    </a:ext>
                  </a:extLst>
                </a:gridCol>
                <a:gridCol w="4762500">
                  <a:extLst>
                    <a:ext uri="{9D8B030D-6E8A-4147-A177-3AD203B41FA5}">
                      <a16:colId xmlns:a16="http://schemas.microsoft.com/office/drawing/2014/main" val="1212567096"/>
                    </a:ext>
                  </a:extLst>
                </a:gridCol>
              </a:tblGrid>
              <a:tr h="351692">
                <a:tc>
                  <a:txBody>
                    <a:bodyPr/>
                    <a:lstStyle/>
                    <a:p>
                      <a:r>
                        <a:rPr lang="en-US" sz="1600" dirty="0"/>
                        <a:t>Area 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Summary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61562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 Security---Yvonne Dickinson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11476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Applications Services---Gabe McMillan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07165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Client Enablement--Jenny Shields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5293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Cyber Security---Kevin Trautwein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301912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Management---Bruce Swiney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72472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Digital Platforms---Brian Tanner, Jeff McDaniel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818640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Disaster Recovery---Karen Summers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15010"/>
                  </a:ext>
                </a:extLst>
              </a:tr>
              <a:tr h="2895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Enterprise Integrations—Heather Barker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95746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Identity Services---Sharon Harness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07921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Infrastructure---Jay Sprague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01078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Network Operations---Roger Luechtefeld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96917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NOC / ITOC---Angel Felix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26371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Production Control---Jared Morris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84551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Desk---Mary Rice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287407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Management—Elizabeth Wunder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159104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Storage/Backup---Jared Morris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758702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Technology Services and Support--Debbie Mcdonald,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Kelly Stottler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865797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708254"/>
            <a:ext cx="228600" cy="21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9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381000" cy="304800"/>
          </a:xfrm>
        </p:spPr>
        <p:txBody>
          <a:bodyPr/>
          <a:lstStyle/>
          <a:p>
            <a:fld id="{6C8803CC-B6BD-4BB5-8E10-6E82084C51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956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meren">
      <a:dk1>
        <a:srgbClr val="439639"/>
      </a:dk1>
      <a:lt1>
        <a:srgbClr val="FFFFFF"/>
      </a:lt1>
      <a:dk2>
        <a:srgbClr val="555555"/>
      </a:dk2>
      <a:lt2>
        <a:srgbClr val="CCCCCC"/>
      </a:lt2>
      <a:accent1>
        <a:srgbClr val="439639"/>
      </a:accent1>
      <a:accent2>
        <a:srgbClr val="1B6CB5"/>
      </a:accent2>
      <a:accent3>
        <a:srgbClr val="72CDF4"/>
      </a:accent3>
      <a:accent4>
        <a:srgbClr val="7BC143"/>
      </a:accent4>
      <a:accent5>
        <a:srgbClr val="D98C24"/>
      </a:accent5>
      <a:accent6>
        <a:srgbClr val="EE3224"/>
      </a:accent6>
      <a:hlink>
        <a:srgbClr val="1B6CB5"/>
      </a:hlink>
      <a:folHlink>
        <a:srgbClr val="72CDF4"/>
      </a:folHlink>
    </a:clrScheme>
    <a:fontScheme name="Ameren-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C20F1594061C499C780627109A3D19" ma:contentTypeVersion="4" ma:contentTypeDescription="Create a new document." ma:contentTypeScope="" ma:versionID="7714eb5e32d6292afd6f12c43a5f40ab">
  <xsd:schema xmlns:xsd="http://www.w3.org/2001/XMLSchema" xmlns:xs="http://www.w3.org/2001/XMLSchema" xmlns:p="http://schemas.microsoft.com/office/2006/metadata/properties" xmlns:ns2="a5f807c5-9a41-41c7-8f25-71ea0ad3a801" xmlns:ns3="d6ffe047-c7fc-4aa3-8939-a6c224bcba6a" xmlns:ns4="4a7a84b2-db2c-453b-9081-759f9b7e849e" targetNamespace="http://schemas.microsoft.com/office/2006/metadata/properties" ma:root="true" ma:fieldsID="08cd92773b8ca47c4dc422661cc1bdf7" ns2:_="" ns3:_="" ns4:_="">
    <xsd:import namespace="a5f807c5-9a41-41c7-8f25-71ea0ad3a801"/>
    <xsd:import namespace="d6ffe047-c7fc-4aa3-8939-a6c224bcba6a"/>
    <xsd:import namespace="4a7a84b2-db2c-453b-9081-759f9b7e849e"/>
    <xsd:element name="properties">
      <xsd:complexType>
        <xsd:sequence>
          <xsd:element name="documentManagement">
            <xsd:complexType>
              <xsd:all>
                <xsd:element ref="ns2:ia3fcc52a50c4428972cb2a3bbebf1c4" minOccurs="0"/>
                <xsd:element ref="ns3:TaxCatchAll" minOccurs="0"/>
                <xsd:element ref="ns3:TaxCatchAllLabel" minOccurs="0"/>
                <xsd:element ref="ns2:l4fdeaf2400547dda0d5e5335c306219" minOccurs="0"/>
                <xsd:element ref="ns2:p47cd34ac2014217941b46d53e582007" minOccurs="0"/>
                <xsd:element ref="ns4:MediaServiceMetadata" minOccurs="0"/>
                <xsd:element ref="ns4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807c5-9a41-41c7-8f25-71ea0ad3a801" elementFormDefault="qualified">
    <xsd:import namespace="http://schemas.microsoft.com/office/2006/documentManagement/types"/>
    <xsd:import namespace="http://schemas.microsoft.com/office/infopath/2007/PartnerControls"/>
    <xsd:element name="ia3fcc52a50c4428972cb2a3bbebf1c4" ma:index="8" ma:taxonomy="true" ma:internalName="ia3fcc52a50c4428972cb2a3bbebf1c4" ma:taxonomyFieldName="Ameren_x0020_Company" ma:displayName="Ameren Company" ma:default="1;#Ameren Services|8cb32a4a-d0e0-4400-8f68-95867469eca3" ma:fieldId="{2a3fcc52-a50c-4428-972c-b2a3bbebf1c4}" ma:sspId="a1da4855-4edc-4d1c-82df-1c029e91f916" ma:termSetId="74c9ac15-2995-4079-b30c-dd56328e11e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fdeaf2400547dda0d5e5335c306219" ma:index="12" ma:taxonomy="true" ma:internalName="l4fdeaf2400547dda0d5e5335c306219" ma:taxonomyFieldName="Document_x0020_Type" ma:displayName="Document Type" ma:default="" ma:fieldId="{54fdeaf2-4005-47dd-a0d5-e5335c306219}" ma:sspId="a1da4855-4edc-4d1c-82df-1c029e91f916" ma:termSetId="32b5d39c-7cf2-4309-a2d3-c25f175afc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47cd34ac2014217941b46d53e582007" ma:index="14" ma:taxonomy="true" ma:internalName="p47cd34ac2014217941b46d53e582007" ma:taxonomyFieldName="Security_x0020_Classification" ma:displayName="Security Classification" ma:default="2;#Proprietary|9afad536-47af-421f-a73a-9b30b8302788" ma:fieldId="{947cd34a-c201-4217-941b-46d53e582007}" ma:sspId="a1da4855-4edc-4d1c-82df-1c029e91f916" ma:termSetId="c1ad15f4-46b2-481c-97c2-628a526912c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fe047-c7fc-4aa3-8939-a6c224bcba6a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b51da536-c73a-4c26-a1cc-1f3f2c068e19}" ma:internalName="TaxCatchAll" ma:showField="CatchAllData" ma:web="d6ffe047-c7fc-4aa3-8939-a6c224bcba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b51da536-c73a-4c26-a1cc-1f3f2c068e19}" ma:internalName="TaxCatchAllLabel" ma:readOnly="true" ma:showField="CatchAllDataLabel" ma:web="d6ffe047-c7fc-4aa3-8939-a6c224bcba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7a84b2-db2c-453b-9081-759f9b7e84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ia3fcc52a50c4428972cb2a3bbebf1c4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Ameren Services</TermName>
          <TermId xmlns="http://schemas.microsoft.com/office/infopath/2007/PartnerControls">8cb32a4a-d0e0-4400-8f68-95867469eca3</TermId>
        </TermInfo>
      </Terms>
    </ia3fcc52a50c4428972cb2a3bbebf1c4>
    <TaxCatchAll xmlns="d6ffe047-c7fc-4aa3-8939-a6c224bcba6a">
      <Value>8</Value>
      <Value>2</Value>
      <Value>1</Value>
    </TaxCatchAll>
    <l4fdeaf2400547dda0d5e5335c306219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76ad0ace-73a1-424c-b243-ca0301c53de8</TermId>
        </TermInfo>
      </Terms>
    </l4fdeaf2400547dda0d5e5335c306219>
    <p47cd34ac2014217941b46d53e582007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Proprietary</TermName>
          <TermId xmlns="http://schemas.microsoft.com/office/infopath/2007/PartnerControls">9afad536-47af-421f-a73a-9b30b8302788</TermId>
        </TermInfo>
      </Terms>
    </p47cd34ac2014217941b46d53e582007>
    <SharedWithUsers xmlns="d6ffe047-c7fc-4aa3-8939-a6c224bcba6a">
      <UserInfo>
        <DisplayName>Hoelscher, Teresa</DisplayName>
        <AccountId>93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3E16F9D-601C-4090-A8B2-B1854064D5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B6F882-5E55-4F43-BAE5-7BDFE683AF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f807c5-9a41-41c7-8f25-71ea0ad3a801"/>
    <ds:schemaRef ds:uri="d6ffe047-c7fc-4aa3-8939-a6c224bcba6a"/>
    <ds:schemaRef ds:uri="4a7a84b2-db2c-453b-9081-759f9b7e84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6DF6FA-6C07-4140-A5EF-717194F763A5}">
  <ds:schemaRefs>
    <ds:schemaRef ds:uri="http://purl.org/dc/terms/"/>
    <ds:schemaRef ds:uri="http://schemas.microsoft.com/office/2006/documentManagement/types"/>
    <ds:schemaRef ds:uri="http://purl.org/dc/dcmitype/"/>
    <ds:schemaRef ds:uri="4a7a84b2-db2c-453b-9081-759f9b7e849e"/>
    <ds:schemaRef ds:uri="http://purl.org/dc/elements/1.1/"/>
    <ds:schemaRef ds:uri="http://schemas.microsoft.com/office/2006/metadata/properties"/>
    <ds:schemaRef ds:uri="d6ffe047-c7fc-4aa3-8939-a6c224bcba6a"/>
    <ds:schemaRef ds:uri="http://schemas.microsoft.com/office/infopath/2007/PartnerControls"/>
    <ds:schemaRef ds:uri="http://schemas.openxmlformats.org/package/2006/metadata/core-properties"/>
    <ds:schemaRef ds:uri="a5f807c5-9a41-41c7-8f25-71ea0ad3a80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5428</TotalTime>
  <Words>278</Words>
  <Application>Microsoft Office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Arial Black</vt:lpstr>
      <vt:lpstr>Calibri</vt:lpstr>
      <vt:lpstr>Office Theme</vt:lpstr>
      <vt:lpstr>PowerPoint Presentation</vt:lpstr>
      <vt:lpstr>Agenda</vt:lpstr>
      <vt:lpstr>Enhance Service Order - Introduction to ORRB</vt:lpstr>
      <vt:lpstr>Enhance Service Order - Technologies Used</vt:lpstr>
      <vt:lpstr>Data flow diagram</vt:lpstr>
      <vt:lpstr>Enhance Service Order – Impacts to Operations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Pritchard</dc:creator>
  <cp:lastModifiedBy>Anoth, Bash</cp:lastModifiedBy>
  <cp:revision>318</cp:revision>
  <cp:lastPrinted>2011-05-25T12:14:15Z</cp:lastPrinted>
  <dcterms:created xsi:type="dcterms:W3CDTF">2011-05-26T16:17:28Z</dcterms:created>
  <dcterms:modified xsi:type="dcterms:W3CDTF">2019-03-29T14:23:21Z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0x0101004CC20F1594061C499C780627109A3D19</vt:lpwstr>
  </property>
  <property fmtid="{D5CDD505-2E9C-101B-9397-08002B2CF9AE}" pid="3" name="Ameren Company">
    <vt:lpwstr>1;#Ameren Services|8cb32a4a-d0e0-4400-8f68-95867469eca3</vt:lpwstr>
  </property>
  <property fmtid="{D5CDD505-2E9C-101B-9397-08002B2CF9AE}" pid="4" name="Security Classification">
    <vt:lpwstr>2;#Proprietary|9afad536-47af-421f-a73a-9b30b8302788</vt:lpwstr>
  </property>
  <property fmtid="{D5CDD505-2E9C-101B-9397-08002B2CF9AE}" pid="5" name="Document Type">
    <vt:lpwstr>8;#Template|76ad0ace-73a1-424c-b243-ca0301c53de8</vt:lpwstr>
  </property>
</Properties>
</file>